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7" d="100"/>
          <a:sy n="67" d="100"/>
        </p:scale>
        <p:origin x="18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645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80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9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nk.springer.com/journal/40565" TargetMode="External"/><Relationship Id="rId5" Type="http://schemas.openxmlformats.org/officeDocument/2006/relationships/hyperlink" Target="https://ieeexplore.ieee.org/xpl/RecentIssue.jsp?punumber=5165411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ixabay.com/en/thank-you-text-message-note-394180/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2535810" y="-433633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17336" y="-216816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704733" y="2469822"/>
            <a:ext cx="7654565" cy="44965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Predictive Maintenance for Smart Grids in </a:t>
            </a:r>
            <a:r>
              <a:rPr lang="en-US" sz="5249" b="1" dirty="0" err="1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musurume</a:t>
            </a:r>
            <a:r>
              <a:rPr lang="en-US" sz="524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growth using data mining.  using </a:t>
            </a:r>
            <a:r>
              <a:rPr lang="en-US" sz="5249" b="1" dirty="0" err="1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Apriory</a:t>
            </a:r>
            <a:r>
              <a:rPr lang="en-US" sz="524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Algorithm</a:t>
            </a:r>
          </a:p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396AF1"/>
                </a:solidFill>
                <a:latin typeface="Barlow" pitchFamily="34" charset="0"/>
              </a:rPr>
              <a:t>                                 Y.Saikiran-192211713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820364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9747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References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89869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1024176" y="2940367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975015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IEEE Transactions on Smart Grid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802618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u="sng" dirty="0">
                <a:solidFill>
                  <a:srgbClr val="4B54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https://ieeexplore.ieee.org/xpl/RecentIssue.jsp?punumber=5165411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289869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1" name="Text 7"/>
          <p:cNvSpPr/>
          <p:nvPr/>
        </p:nvSpPr>
        <p:spPr>
          <a:xfrm>
            <a:off x="5754053" y="2940367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2975015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Journal of Modern Power Systems and Clean Energy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802618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u="sng" dirty="0">
                <a:solidFill>
                  <a:srgbClr val="4B54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https://link.springer.com/journal/40565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26458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5" name="Text 11"/>
          <p:cNvSpPr/>
          <p:nvPr/>
        </p:nvSpPr>
        <p:spPr>
          <a:xfrm>
            <a:off x="993100" y="5306258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340906"/>
            <a:ext cx="535566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Renewable and Sustainable Energy Reviews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821323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https://www.sciencedirect.com/journal/renewable-and-sustainable-energy-reviews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9747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89869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1024176" y="2940367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975015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802618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289869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1" name="Text 7"/>
          <p:cNvSpPr/>
          <p:nvPr/>
        </p:nvSpPr>
        <p:spPr>
          <a:xfrm>
            <a:off x="5754053" y="2940367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2975015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802618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26458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6" name="Text 12"/>
          <p:cNvSpPr/>
          <p:nvPr/>
        </p:nvSpPr>
        <p:spPr>
          <a:xfrm>
            <a:off x="1555313" y="5340906"/>
            <a:ext cx="6231227" cy="694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821323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33E89B5-543A-03FC-3E45-8455B7F15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43200" y="6858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30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987510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 to Predictive Maintenance for Smart Grids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820364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Predictive maintenance is a proactive approach to managing the health of electrical grids. By analyzing data from smart sensors, utilities can predict equipment failures and perform targeted maintenance, improving grid reliability and efficiency.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45508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760220" y="971907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Overview of Musurume Growth and its Challenges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7265313" y="2693908"/>
            <a:ext cx="99893" cy="4563785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</p:sp>
      <p:sp>
        <p:nvSpPr>
          <p:cNvPr id="8" name="Shape 4"/>
          <p:cNvSpPr/>
          <p:nvPr/>
        </p:nvSpPr>
        <p:spPr>
          <a:xfrm>
            <a:off x="6287631" y="3067467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</p:sp>
      <p:sp>
        <p:nvSpPr>
          <p:cNvPr id="9" name="Shape 5"/>
          <p:cNvSpPr/>
          <p:nvPr/>
        </p:nvSpPr>
        <p:spPr>
          <a:xfrm>
            <a:off x="7065228" y="286750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0" name="Text 6"/>
          <p:cNvSpPr/>
          <p:nvPr/>
        </p:nvSpPr>
        <p:spPr>
          <a:xfrm>
            <a:off x="7256205" y="2909173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315653" y="29160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Population Increase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1760220" y="3396496"/>
            <a:ext cx="433292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Musurume's population has grown rapidly, straining the capacity of existing infrastructure.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565172" y="4178320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</p:sp>
      <p:sp>
        <p:nvSpPr>
          <p:cNvPr id="14" name="Shape 10"/>
          <p:cNvSpPr/>
          <p:nvPr/>
        </p:nvSpPr>
        <p:spPr>
          <a:xfrm>
            <a:off x="7065228" y="397835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5" name="Text 11"/>
          <p:cNvSpPr/>
          <p:nvPr/>
        </p:nvSpPr>
        <p:spPr>
          <a:xfrm>
            <a:off x="7221795" y="4020026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8537258" y="40269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Urbanization Trends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8537258" y="4507349"/>
            <a:ext cx="433292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People are moving from rural areas to cities, creating new demand for electricity and grid modernization.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6287631" y="5284887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</p:sp>
      <p:sp>
        <p:nvSpPr>
          <p:cNvPr id="19" name="Shape 15"/>
          <p:cNvSpPr/>
          <p:nvPr/>
        </p:nvSpPr>
        <p:spPr>
          <a:xfrm>
            <a:off x="7065228" y="508492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20" name="Text 16"/>
          <p:cNvSpPr/>
          <p:nvPr/>
        </p:nvSpPr>
        <p:spPr>
          <a:xfrm>
            <a:off x="7225129" y="5126593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3193494" y="5133499"/>
            <a:ext cx="28996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Economic Development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1760220" y="5613916"/>
            <a:ext cx="43329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 Musurume's economy expands, energy consumption is rising, requiring more reliable and flexible power grids.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691878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Role of Data Mining in Predictive Maintenance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6360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Sensor Data Analysis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760220" y="4205407"/>
            <a:ext cx="33416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Collecting and analyzing real-time data from grid sensors can reveal patterns and anomalies that predict equipment failures.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1421" y="36360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Predictive Models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1421" y="4205407"/>
            <a:ext cx="334160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analytics and machine learning techniques can build predictive models to forecast maintenance needs and optimize grid operations.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542621" y="36360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Prescriptive Insights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542621" y="4205407"/>
            <a:ext cx="33416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mining provides actionable recommendations to prioritize maintenance tasks and allocate resources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606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633" y="3003113"/>
            <a:ext cx="9843016" cy="12303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44"/>
              </a:lnSpc>
              <a:buNone/>
            </a:pPr>
            <a:r>
              <a:rPr lang="en-US" sz="387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Apriory Algorithm: Principles and Applications</a:t>
            </a:r>
            <a:endParaRPr lang="en-US" sz="3875" dirty="0"/>
          </a:p>
        </p:txBody>
      </p:sp>
      <p:sp>
        <p:nvSpPr>
          <p:cNvPr id="6" name="Shape 2"/>
          <p:cNvSpPr/>
          <p:nvPr/>
        </p:nvSpPr>
        <p:spPr>
          <a:xfrm>
            <a:off x="2393633" y="4682609"/>
            <a:ext cx="442913" cy="442913"/>
          </a:xfrm>
          <a:prstGeom prst="roundRect">
            <a:avLst>
              <a:gd name="adj" fmla="val 26668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2562820" y="4719518"/>
            <a:ext cx="104537" cy="3690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06"/>
              </a:lnSpc>
              <a:buNone/>
            </a:pPr>
            <a:r>
              <a:rPr lang="en-US" sz="232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325" dirty="0"/>
          </a:p>
        </p:txBody>
      </p:sp>
      <p:sp>
        <p:nvSpPr>
          <p:cNvPr id="8" name="Text 4"/>
          <p:cNvSpPr/>
          <p:nvPr/>
        </p:nvSpPr>
        <p:spPr>
          <a:xfrm>
            <a:off x="3033355" y="4750237"/>
            <a:ext cx="2510076" cy="615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2"/>
              </a:lnSpc>
              <a:buNone/>
            </a:pPr>
            <a:r>
              <a:rPr lang="en-US" sz="193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 Frequent Itemsets</a:t>
            </a:r>
            <a:endParaRPr lang="en-US" sz="1938" dirty="0"/>
          </a:p>
        </p:txBody>
      </p:sp>
      <p:sp>
        <p:nvSpPr>
          <p:cNvPr id="9" name="Text 5"/>
          <p:cNvSpPr/>
          <p:nvPr/>
        </p:nvSpPr>
        <p:spPr>
          <a:xfrm>
            <a:off x="3033355" y="5483423"/>
            <a:ext cx="2510076" cy="18888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Apriori algorithm discovers frequently occurring patterns in transaction data, such as equipment failures and their causes.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5740241" y="4682609"/>
            <a:ext cx="442913" cy="442913"/>
          </a:xfrm>
          <a:prstGeom prst="roundRect">
            <a:avLst>
              <a:gd name="adj" fmla="val 26668"/>
            </a:avLst>
          </a:prstGeom>
          <a:solidFill>
            <a:srgbClr val="EEEFF5"/>
          </a:solidFill>
          <a:ln/>
        </p:spPr>
      </p:sp>
      <p:sp>
        <p:nvSpPr>
          <p:cNvPr id="11" name="Text 7"/>
          <p:cNvSpPr/>
          <p:nvPr/>
        </p:nvSpPr>
        <p:spPr>
          <a:xfrm>
            <a:off x="5878949" y="4719518"/>
            <a:ext cx="165378" cy="3690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06"/>
              </a:lnSpc>
              <a:buNone/>
            </a:pPr>
            <a:r>
              <a:rPr lang="en-US" sz="232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325" dirty="0"/>
          </a:p>
        </p:txBody>
      </p:sp>
      <p:sp>
        <p:nvSpPr>
          <p:cNvPr id="12" name="Text 8"/>
          <p:cNvSpPr/>
          <p:nvPr/>
        </p:nvSpPr>
        <p:spPr>
          <a:xfrm>
            <a:off x="6379964" y="4750237"/>
            <a:ext cx="2510076" cy="615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2"/>
              </a:lnSpc>
              <a:buNone/>
            </a:pPr>
            <a:r>
              <a:rPr lang="en-US" sz="193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Association Rule Mining</a:t>
            </a:r>
            <a:endParaRPr lang="en-US" sz="1938" dirty="0"/>
          </a:p>
        </p:txBody>
      </p:sp>
      <p:sp>
        <p:nvSpPr>
          <p:cNvPr id="13" name="Text 9"/>
          <p:cNvSpPr/>
          <p:nvPr/>
        </p:nvSpPr>
        <p:spPr>
          <a:xfrm>
            <a:off x="6379964" y="5483423"/>
            <a:ext cx="2510076" cy="2203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then generates association rules that describe the relationships between these frequent itemsets, enabling predictive maintenance.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9086850" y="4682609"/>
            <a:ext cx="442913" cy="442913"/>
          </a:xfrm>
          <a:prstGeom prst="roundRect">
            <a:avLst>
              <a:gd name="adj" fmla="val 26668"/>
            </a:avLst>
          </a:prstGeom>
          <a:solidFill>
            <a:srgbClr val="EEEFF5"/>
          </a:solidFill>
          <a:ln/>
        </p:spPr>
      </p:sp>
      <p:sp>
        <p:nvSpPr>
          <p:cNvPr id="15" name="Text 11"/>
          <p:cNvSpPr/>
          <p:nvPr/>
        </p:nvSpPr>
        <p:spPr>
          <a:xfrm>
            <a:off x="9228534" y="4719518"/>
            <a:ext cx="159544" cy="3690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06"/>
              </a:lnSpc>
              <a:buNone/>
            </a:pPr>
            <a:r>
              <a:rPr lang="en-US" sz="232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325" dirty="0"/>
          </a:p>
        </p:txBody>
      </p:sp>
      <p:sp>
        <p:nvSpPr>
          <p:cNvPr id="16" name="Text 12"/>
          <p:cNvSpPr/>
          <p:nvPr/>
        </p:nvSpPr>
        <p:spPr>
          <a:xfrm>
            <a:off x="9726573" y="4750237"/>
            <a:ext cx="2510076" cy="615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2"/>
              </a:lnSpc>
              <a:buNone/>
            </a:pPr>
            <a:r>
              <a:rPr lang="en-US" sz="193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Efficiency and Scalability</a:t>
            </a:r>
            <a:endParaRPr lang="en-US" sz="1938" dirty="0"/>
          </a:p>
        </p:txBody>
      </p:sp>
      <p:sp>
        <p:nvSpPr>
          <p:cNvPr id="17" name="Text 13"/>
          <p:cNvSpPr/>
          <p:nvPr/>
        </p:nvSpPr>
        <p:spPr>
          <a:xfrm>
            <a:off x="9726573" y="5483423"/>
            <a:ext cx="2510076" cy="15740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Apriori is an efficient algorithm that can handle large volumes of grid sensor data in real-time.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096208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Collection and Preprocessing for Smart Grid Predictive Maintenance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2929295"/>
            <a:ext cx="5443895" cy="1990963"/>
          </a:xfrm>
          <a:prstGeom prst="roundRect">
            <a:avLst>
              <a:gd name="adj" fmla="val 6696"/>
            </a:avLst>
          </a:prstGeom>
          <a:solidFill>
            <a:srgbClr val="EEEFF5"/>
          </a:solidFill>
          <a:ln/>
        </p:spPr>
      </p:sp>
      <p:sp>
        <p:nvSpPr>
          <p:cNvPr id="6" name="Text 3"/>
          <p:cNvSpPr/>
          <p:nvPr/>
        </p:nvSpPr>
        <p:spPr>
          <a:xfrm>
            <a:off x="1982391" y="3151465"/>
            <a:ext cx="291203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Sensor Data Integration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982391" y="3631883"/>
            <a:ext cx="499955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Collect and consolidate data from various grid sensors, including voltage, current, and temperature readings.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929295"/>
            <a:ext cx="5443895" cy="1990963"/>
          </a:xfrm>
          <a:prstGeom prst="roundRect">
            <a:avLst>
              <a:gd name="adj" fmla="val 6696"/>
            </a:avLst>
          </a:prstGeom>
          <a:solidFill>
            <a:srgbClr val="EEEFF5"/>
          </a:solidFill>
          <a:ln/>
        </p:spPr>
      </p:sp>
      <p:sp>
        <p:nvSpPr>
          <p:cNvPr id="9" name="Text 6"/>
          <p:cNvSpPr/>
          <p:nvPr/>
        </p:nvSpPr>
        <p:spPr>
          <a:xfrm>
            <a:off x="7648456" y="3151465"/>
            <a:ext cx="396692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Cleaning and Normalization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48456" y="3631883"/>
            <a:ext cx="499955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Preprocess the data to handle missing values, outliers, and ensure consistent data formats.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760220" y="5142428"/>
            <a:ext cx="5443895" cy="1990963"/>
          </a:xfrm>
          <a:prstGeom prst="roundRect">
            <a:avLst>
              <a:gd name="adj" fmla="val 6696"/>
            </a:avLst>
          </a:prstGeom>
          <a:solidFill>
            <a:srgbClr val="EEEFF5"/>
          </a:solidFill>
          <a:ln/>
        </p:spPr>
      </p:sp>
      <p:sp>
        <p:nvSpPr>
          <p:cNvPr id="12" name="Text 9"/>
          <p:cNvSpPr/>
          <p:nvPr/>
        </p:nvSpPr>
        <p:spPr>
          <a:xfrm>
            <a:off x="1982391" y="53645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 Engineering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982391" y="5845016"/>
            <a:ext cx="499955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 relevant features from the sensor data to train predictive maintenance models effectively.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5142428"/>
            <a:ext cx="5443895" cy="1990963"/>
          </a:xfrm>
          <a:prstGeom prst="roundRect">
            <a:avLst>
              <a:gd name="adj" fmla="val 6696"/>
            </a:avLst>
          </a:prstGeom>
          <a:solidFill>
            <a:srgbClr val="EEEFF5"/>
          </a:solidFill>
          <a:ln/>
        </p:spPr>
      </p:sp>
      <p:sp>
        <p:nvSpPr>
          <p:cNvPr id="15" name="Text 12"/>
          <p:cNvSpPr/>
          <p:nvPr/>
        </p:nvSpPr>
        <p:spPr>
          <a:xfrm>
            <a:off x="7648456" y="53645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Enrichment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48456" y="5845016"/>
            <a:ext cx="499955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Combine sensor data with other sources, such as weather and maintenance records, to enhance the predictive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Implementing Apriory Algorithm for Predictive Maintenance</a:t>
            </a:r>
            <a:endParaRPr lang="en-US" sz="4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222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Preparation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59222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 the sensor data into a format suitable for the Apriori algorithm, such as transaction datasets.</a:t>
            </a:r>
            <a:endParaRPr lang="en-US" sz="174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1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22288" y="4308634"/>
            <a:ext cx="2965728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Frequent Itemset Mining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59222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Apply the Apriori algorithm to identify frequent patterns of equipment failures and their contributing factors.</a:t>
            </a:r>
            <a:endParaRPr lang="en-US" sz="17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1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22288" y="6076355"/>
            <a:ext cx="3451979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Association Rule Generation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59222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 association rules that describe the relationships between the frequent itemsets, enabling predictive maintenance insights.</a:t>
            </a:r>
            <a:endParaRPr lang="en-US" sz="17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736288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Analyzing Predictive Maintenance Insights and Optimizing Grid Performance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20" y="3569375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4235887"/>
            <a:ext cx="252745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Grid Reliability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760220" y="4716304"/>
            <a:ext cx="252745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 and prevent equipment failures to ensure uninterrupted power supply.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935" y="3569375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620935" y="4235887"/>
            <a:ext cx="252757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Optimized Maintenance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620935" y="5063490"/>
            <a:ext cx="252757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Prioritize maintenance tasks and allocate resources based on predicted needs.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569375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4235887"/>
            <a:ext cx="25275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Energy Efficiency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716304"/>
            <a:ext cx="252757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opportunities to reduce energy losses and improve grid performance.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2602" y="3569375"/>
            <a:ext cx="444341" cy="44434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342602" y="4235887"/>
            <a:ext cx="25275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Cost Savings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342602" y="4716304"/>
            <a:ext cx="252757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Avoid unnecessary repairs and reduce unplanned downtime, leading to cost savings.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039064"/>
            <a:ext cx="930783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 and Future Considerations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288863"/>
            <a:ext cx="30945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 Improvement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760220" y="3858220"/>
            <a:ext cx="33416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Regularly review and refine the predictive maintenance models to keep up with evolving grid conditions and new data sources.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1421" y="3288863"/>
            <a:ext cx="286571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Emerging Technologies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1421" y="3858220"/>
            <a:ext cx="33416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the integration of advanced technologies, such as IoT, cloud computing, and AI, to enhance the predictive maintenance capabilities.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542621" y="3288863"/>
            <a:ext cx="288988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Collaborative Approach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542621" y="3858220"/>
            <a:ext cx="334160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Foster partnerships between utilities, technology providers, and research institutions to drive innovation and best practices in smart grid predictive maintenance.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632</Words>
  <Application>Microsoft Office PowerPoint</Application>
  <PresentationFormat>Custom</PresentationFormat>
  <Paragraphs>85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Barlow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Sarvani Kanyaka Atmakuri</cp:lastModifiedBy>
  <cp:revision>2</cp:revision>
  <dcterms:created xsi:type="dcterms:W3CDTF">2024-04-02T07:55:19Z</dcterms:created>
  <dcterms:modified xsi:type="dcterms:W3CDTF">2024-04-02T08:12:03Z</dcterms:modified>
</cp:coreProperties>
</file>